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05" r:id="rId8"/>
    <p:sldId id="612" r:id="rId9"/>
    <p:sldId id="613" r:id="rId10"/>
    <p:sldId id="615" r:id="rId11"/>
    <p:sldId id="611" r:id="rId12"/>
    <p:sldId id="614"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50" autoAdjust="0"/>
    <p:restoredTop sz="86418"/>
  </p:normalViewPr>
  <p:slideViewPr>
    <p:cSldViewPr snapToGrid="0" showGuides="1">
      <p:cViewPr varScale="1">
        <p:scale>
          <a:sx n="144" d="100"/>
          <a:sy n="144" d="100"/>
        </p:scale>
        <p:origin x="368" y="184"/>
      </p:cViewPr>
      <p:guideLst>
        <p:guide orient="horz" pos="1620"/>
        <p:guide pos="2880"/>
        <p:guide pos="5472"/>
        <p:guide pos="288"/>
        <p:guide orient="horz" pos="270"/>
        <p:guide orient="horz" pos="2988"/>
      </p:guideLst>
    </p:cSldViewPr>
  </p:slideViewPr>
  <p:outlineViewPr>
    <p:cViewPr>
      <p:scale>
        <a:sx n="33" d="100"/>
        <a:sy n="33" d="100"/>
      </p:scale>
      <p:origin x="0" y="-624"/>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4534828D-E00C-B840-BBF0-E32E6BEE29CB}"/>
    <pc:docChg chg="custSel modSld">
      <pc:chgData name="Chance Pascale" userId="33a09a6f-b2d1-47a5-b3b3-352468c288fc" providerId="ADAL" clId="{4534828D-E00C-B840-BBF0-E32E6BEE29CB}" dt="2021-03-11T23:01:57.311" v="4166" actId="20577"/>
      <pc:docMkLst>
        <pc:docMk/>
      </pc:docMkLst>
      <pc:sldChg chg="modNotesTx">
        <pc:chgData name="Chance Pascale" userId="33a09a6f-b2d1-47a5-b3b3-352468c288fc" providerId="ADAL" clId="{4534828D-E00C-B840-BBF0-E32E6BEE29CB}" dt="2021-03-11T22:36:59.627" v="474" actId="20577"/>
        <pc:sldMkLst>
          <pc:docMk/>
          <pc:sldMk cId="2208323800" sldId="604"/>
        </pc:sldMkLst>
      </pc:sldChg>
      <pc:sldChg chg="addSp delSp modSp modNotesTx">
        <pc:chgData name="Chance Pascale" userId="33a09a6f-b2d1-47a5-b3b3-352468c288fc" providerId="ADAL" clId="{4534828D-E00C-B840-BBF0-E32E6BEE29CB}" dt="2021-03-11T22:38:25.401" v="733" actId="20577"/>
        <pc:sldMkLst>
          <pc:docMk/>
          <pc:sldMk cId="2405996733" sldId="605"/>
        </pc:sldMkLst>
        <pc:spChg chg="del mod">
          <ac:chgData name="Chance Pascale" userId="33a09a6f-b2d1-47a5-b3b3-352468c288fc" providerId="ADAL" clId="{4534828D-E00C-B840-BBF0-E32E6BEE29CB}" dt="2021-03-09T23:34:03.750" v="1" actId="478"/>
          <ac:spMkLst>
            <pc:docMk/>
            <pc:sldMk cId="2405996733" sldId="605"/>
            <ac:spMk id="2" creationId="{078B97D1-7ECB-0045-8E69-0DDB110A3D0B}"/>
          </ac:spMkLst>
        </pc:spChg>
        <pc:spChg chg="add mod">
          <ac:chgData name="Chance Pascale" userId="33a09a6f-b2d1-47a5-b3b3-352468c288fc" providerId="ADAL" clId="{4534828D-E00C-B840-BBF0-E32E6BEE29CB}" dt="2021-03-09T23:35:45.565" v="34" actId="13244"/>
          <ac:spMkLst>
            <pc:docMk/>
            <pc:sldMk cId="2405996733" sldId="605"/>
            <ac:spMk id="4" creationId="{A8127A3D-0931-504A-ADFD-89EA2C47F767}"/>
          </ac:spMkLst>
        </pc:spChg>
      </pc:sldChg>
      <pc:sldChg chg="addSp delSp modSp">
        <pc:chgData name="Chance Pascale" userId="33a09a6f-b2d1-47a5-b3b3-352468c288fc" providerId="ADAL" clId="{4534828D-E00C-B840-BBF0-E32E6BEE29CB}" dt="2021-03-09T23:36:35.981" v="39" actId="13244"/>
        <pc:sldMkLst>
          <pc:docMk/>
          <pc:sldMk cId="4134648402" sldId="611"/>
        </pc:sldMkLst>
        <pc:spChg chg="del mod">
          <ac:chgData name="Chance Pascale" userId="33a09a6f-b2d1-47a5-b3b3-352468c288fc" providerId="ADAL" clId="{4534828D-E00C-B840-BBF0-E32E6BEE29CB}" dt="2021-03-09T23:35:02.058" v="18" actId="478"/>
          <ac:spMkLst>
            <pc:docMk/>
            <pc:sldMk cId="4134648402" sldId="611"/>
            <ac:spMk id="2" creationId="{E30D5B9C-5C2E-DB43-AE3E-5C800D67FC78}"/>
          </ac:spMkLst>
        </pc:spChg>
        <pc:spChg chg="add del mod">
          <ac:chgData name="Chance Pascale" userId="33a09a6f-b2d1-47a5-b3b3-352468c288fc" providerId="ADAL" clId="{4534828D-E00C-B840-BBF0-E32E6BEE29CB}" dt="2021-03-09T23:35:08.255" v="21" actId="478"/>
          <ac:spMkLst>
            <pc:docMk/>
            <pc:sldMk cId="4134648402" sldId="611"/>
            <ac:spMk id="4" creationId="{7A6C95AC-D4D9-9644-8071-FBD522B328AE}"/>
          </ac:spMkLst>
        </pc:spChg>
        <pc:spChg chg="add mod">
          <ac:chgData name="Chance Pascale" userId="33a09a6f-b2d1-47a5-b3b3-352468c288fc" providerId="ADAL" clId="{4534828D-E00C-B840-BBF0-E32E6BEE29CB}" dt="2021-03-09T23:36:35.981" v="39" actId="13244"/>
          <ac:spMkLst>
            <pc:docMk/>
            <pc:sldMk cId="4134648402" sldId="611"/>
            <ac:spMk id="5" creationId="{E2AB9BA0-B0BA-234D-9CB8-36915F861245}"/>
          </ac:spMkLst>
        </pc:spChg>
      </pc:sldChg>
      <pc:sldChg chg="addSp delSp modSp modNotesTx">
        <pc:chgData name="Chance Pascale" userId="33a09a6f-b2d1-47a5-b3b3-352468c288fc" providerId="ADAL" clId="{4534828D-E00C-B840-BBF0-E32E6BEE29CB}" dt="2021-03-11T22:43:22.844" v="1677" actId="20577"/>
        <pc:sldMkLst>
          <pc:docMk/>
          <pc:sldMk cId="3163828521" sldId="612"/>
        </pc:sldMkLst>
        <pc:spChg chg="del mod">
          <ac:chgData name="Chance Pascale" userId="33a09a6f-b2d1-47a5-b3b3-352468c288fc" providerId="ADAL" clId="{4534828D-E00C-B840-BBF0-E32E6BEE29CB}" dt="2021-03-09T23:34:17.331" v="5" actId="478"/>
          <ac:spMkLst>
            <pc:docMk/>
            <pc:sldMk cId="3163828521" sldId="612"/>
            <ac:spMk id="2" creationId="{91E0B8FD-ED14-404F-BB4D-DEDEF4BAEDD2}"/>
          </ac:spMkLst>
        </pc:spChg>
        <pc:spChg chg="add mod">
          <ac:chgData name="Chance Pascale" userId="33a09a6f-b2d1-47a5-b3b3-352468c288fc" providerId="ADAL" clId="{4534828D-E00C-B840-BBF0-E32E6BEE29CB}" dt="2021-03-09T23:35:50.265" v="35" actId="13244"/>
          <ac:spMkLst>
            <pc:docMk/>
            <pc:sldMk cId="3163828521" sldId="612"/>
            <ac:spMk id="5" creationId="{537A67B1-5CE3-3F4A-9DB0-24A02E154675}"/>
          </ac:spMkLst>
        </pc:spChg>
        <pc:picChg chg="mod">
          <ac:chgData name="Chance Pascale" userId="33a09a6f-b2d1-47a5-b3b3-352468c288fc" providerId="ADAL" clId="{4534828D-E00C-B840-BBF0-E32E6BEE29CB}" dt="2021-03-09T23:38:01.021" v="110" actId="962"/>
          <ac:picMkLst>
            <pc:docMk/>
            <pc:sldMk cId="3163828521" sldId="612"/>
            <ac:picMk id="6" creationId="{20BF29D2-E15A-3B48-81C6-CAFDADFD005B}"/>
          </ac:picMkLst>
        </pc:picChg>
      </pc:sldChg>
      <pc:sldChg chg="addSp delSp modSp modNotesTx">
        <pc:chgData name="Chance Pascale" userId="33a09a6f-b2d1-47a5-b3b3-352468c288fc" providerId="ADAL" clId="{4534828D-E00C-B840-BBF0-E32E6BEE29CB}" dt="2021-03-11T22:50:25.336" v="2589" actId="5793"/>
        <pc:sldMkLst>
          <pc:docMk/>
          <pc:sldMk cId="3702245673" sldId="613"/>
        </pc:sldMkLst>
        <pc:spChg chg="del mod">
          <ac:chgData name="Chance Pascale" userId="33a09a6f-b2d1-47a5-b3b3-352468c288fc" providerId="ADAL" clId="{4534828D-E00C-B840-BBF0-E32E6BEE29CB}" dt="2021-03-09T23:34:29.195" v="9" actId="478"/>
          <ac:spMkLst>
            <pc:docMk/>
            <pc:sldMk cId="3702245673" sldId="613"/>
            <ac:spMk id="2" creationId="{91E0B8FD-ED14-404F-BB4D-DEDEF4BAEDD2}"/>
          </ac:spMkLst>
        </pc:spChg>
        <pc:spChg chg="add mod">
          <ac:chgData name="Chance Pascale" userId="33a09a6f-b2d1-47a5-b3b3-352468c288fc" providerId="ADAL" clId="{4534828D-E00C-B840-BBF0-E32E6BEE29CB}" dt="2021-03-09T23:36:01.913" v="36" actId="13244"/>
          <ac:spMkLst>
            <pc:docMk/>
            <pc:sldMk cId="3702245673" sldId="613"/>
            <ac:spMk id="5" creationId="{616D927D-854F-2A44-BA9C-5E27B36972EB}"/>
          </ac:spMkLst>
        </pc:spChg>
        <pc:spChg chg="mod">
          <ac:chgData name="Chance Pascale" userId="33a09a6f-b2d1-47a5-b3b3-352468c288fc" providerId="ADAL" clId="{4534828D-E00C-B840-BBF0-E32E6BEE29CB}" dt="2021-03-09T23:36:10.928" v="37" actId="13244"/>
          <ac:spMkLst>
            <pc:docMk/>
            <pc:sldMk cId="3702245673" sldId="613"/>
            <ac:spMk id="9" creationId="{5E1BE047-87F1-D642-909A-469A3F99951F}"/>
          </ac:spMkLst>
        </pc:spChg>
        <pc:picChg chg="mod">
          <ac:chgData name="Chance Pascale" userId="33a09a6f-b2d1-47a5-b3b3-352468c288fc" providerId="ADAL" clId="{4534828D-E00C-B840-BBF0-E32E6BEE29CB}" dt="2021-03-09T23:38:52.788" v="196" actId="962"/>
          <ac:picMkLst>
            <pc:docMk/>
            <pc:sldMk cId="3702245673" sldId="613"/>
            <ac:picMk id="8" creationId="{E45646F7-8899-1341-B9A6-4230A63288C3}"/>
          </ac:picMkLst>
        </pc:picChg>
        <pc:picChg chg="mod">
          <ac:chgData name="Chance Pascale" userId="33a09a6f-b2d1-47a5-b3b3-352468c288fc" providerId="ADAL" clId="{4534828D-E00C-B840-BBF0-E32E6BEE29CB}" dt="2021-03-09T23:39:16.666" v="230" actId="962"/>
          <ac:picMkLst>
            <pc:docMk/>
            <pc:sldMk cId="3702245673" sldId="613"/>
            <ac:picMk id="11" creationId="{30B450F1-A881-C24C-A6D5-6EAC7F33CF3A}"/>
          </ac:picMkLst>
        </pc:picChg>
      </pc:sldChg>
      <pc:sldChg chg="addSp delSp modSp mod">
        <pc:chgData name="Chance Pascale" userId="33a09a6f-b2d1-47a5-b3b3-352468c288fc" providerId="ADAL" clId="{4534828D-E00C-B840-BBF0-E32E6BEE29CB}" dt="2021-03-09T23:42:37.990" v="241" actId="20577"/>
        <pc:sldMkLst>
          <pc:docMk/>
          <pc:sldMk cId="3114103891" sldId="614"/>
        </pc:sldMkLst>
        <pc:spChg chg="del mod">
          <ac:chgData name="Chance Pascale" userId="33a09a6f-b2d1-47a5-b3b3-352468c288fc" providerId="ADAL" clId="{4534828D-E00C-B840-BBF0-E32E6BEE29CB}" dt="2021-03-09T23:35:23.577" v="31" actId="478"/>
          <ac:spMkLst>
            <pc:docMk/>
            <pc:sldMk cId="3114103891" sldId="614"/>
            <ac:spMk id="2" creationId="{E30D5B9C-5C2E-DB43-AE3E-5C800D67FC78}"/>
          </ac:spMkLst>
        </pc:spChg>
        <pc:spChg chg="add mod">
          <ac:chgData name="Chance Pascale" userId="33a09a6f-b2d1-47a5-b3b3-352468c288fc" providerId="ADAL" clId="{4534828D-E00C-B840-BBF0-E32E6BEE29CB}" dt="2021-03-09T23:42:37.990" v="241" actId="20577"/>
          <ac:spMkLst>
            <pc:docMk/>
            <pc:sldMk cId="3114103891" sldId="614"/>
            <ac:spMk id="4" creationId="{5FF82C65-5778-614D-997D-D3F133CCA882}"/>
          </ac:spMkLst>
        </pc:spChg>
      </pc:sldChg>
      <pc:sldChg chg="addSp delSp modSp modNotesTx">
        <pc:chgData name="Chance Pascale" userId="33a09a6f-b2d1-47a5-b3b3-352468c288fc" providerId="ADAL" clId="{4534828D-E00C-B840-BBF0-E32E6BEE29CB}" dt="2021-03-11T23:01:57.311" v="4166" actId="20577"/>
        <pc:sldMkLst>
          <pc:docMk/>
          <pc:sldMk cId="482702813" sldId="615"/>
        </pc:sldMkLst>
        <pc:spChg chg="del mod">
          <ac:chgData name="Chance Pascale" userId="33a09a6f-b2d1-47a5-b3b3-352468c288fc" providerId="ADAL" clId="{4534828D-E00C-B840-BBF0-E32E6BEE29CB}" dt="2021-03-09T23:34:41.880" v="13" actId="478"/>
          <ac:spMkLst>
            <pc:docMk/>
            <pc:sldMk cId="482702813" sldId="615"/>
            <ac:spMk id="2" creationId="{91E0B8FD-ED14-404F-BB4D-DEDEF4BAEDD2}"/>
          </ac:spMkLst>
        </pc:spChg>
        <pc:spChg chg="add mod">
          <ac:chgData name="Chance Pascale" userId="33a09a6f-b2d1-47a5-b3b3-352468c288fc" providerId="ADAL" clId="{4534828D-E00C-B840-BBF0-E32E6BEE29CB}" dt="2021-03-09T23:36:29.497" v="38" actId="13244"/>
          <ac:spMkLst>
            <pc:docMk/>
            <pc:sldMk cId="482702813" sldId="615"/>
            <ac:spMk id="4" creationId="{0AF28186-E637-924C-943F-E18B7811835A}"/>
          </ac:spMkLst>
        </pc:spChg>
      </pc:sldChg>
    </pc:docChg>
  </pc:docChgLst>
  <pc:docChgLst>
    <pc:chgData name="Chance Pascale" userId="33a09a6f-b2d1-47a5-b3b3-352468c288fc" providerId="ADAL" clId="{806F1BCB-D59E-AB42-845C-9B05C7B1A83A}"/>
    <pc:docChg chg="mod">
      <pc:chgData name="Chance Pascale" userId="33a09a6f-b2d1-47a5-b3b3-352468c288fc" providerId="ADAL" clId="{806F1BCB-D59E-AB42-845C-9B05C7B1A83A}" dt="2021-04-17T23:20:23.980" v="0"/>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4/17/21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4/17/21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first lecture video for the 4</a:t>
            </a:r>
            <a:r>
              <a:rPr lang="en-US" baseline="30000" dirty="0"/>
              <a:t>th</a:t>
            </a:r>
            <a:r>
              <a:rPr lang="en-US" dirty="0"/>
              <a:t> module of this course.</a:t>
            </a:r>
          </a:p>
          <a:p>
            <a:endParaRPr lang="en-US" dirty="0"/>
          </a:p>
          <a:p>
            <a:r>
              <a:rPr lang="en-US" dirty="0"/>
              <a:t>We will focus on defining the capabilities and differences between integrated and dedicated GPUs.</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97175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topics for this video will be concerning learning about both integrated and Nvidia GPUs (a subset of dedicated GPUs) and some use cases and framework comparison</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95457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base version of consumer laptops and desktops are configured with this type of hardware.</a:t>
            </a:r>
          </a:p>
          <a:p>
            <a:endParaRPr lang="en-US" dirty="0"/>
          </a:p>
          <a:p>
            <a:r>
              <a:rPr lang="en-US" dirty="0"/>
              <a:t>They don’t support vendor-specific programming frameworks such as CUDA, but can be used with general or heterogenous programming frameworks including OpenCL and </a:t>
            </a:r>
            <a:r>
              <a:rPr lang="en-US" dirty="0" err="1"/>
              <a:t>OpenACC</a:t>
            </a:r>
            <a:r>
              <a:rPr lang="en-US" dirty="0"/>
              <a:t>.</a:t>
            </a:r>
          </a:p>
          <a:p>
            <a:endParaRPr lang="en-US" dirty="0"/>
          </a:p>
          <a:p>
            <a:r>
              <a:rPr lang="en-US" dirty="0"/>
              <a:t>Often the same company that makes a CPU for a machine will make the integrated GPU that it uses, since the GPU is on the same chip. </a:t>
            </a:r>
          </a:p>
          <a:p>
            <a:endParaRPr lang="en-US" dirty="0"/>
          </a:p>
          <a:p>
            <a:r>
              <a:rPr lang="en-US" dirty="0"/>
              <a:t>That is what integrated means in this case, integrated with the CPU.</a:t>
            </a:r>
          </a:p>
          <a:p>
            <a:endParaRPr lang="en-US" dirty="0"/>
          </a:p>
          <a:p>
            <a:r>
              <a:rPr lang="en-US" dirty="0"/>
              <a:t>Positives are that they are physically close to GPU and share system memory. They also get less hot and use less power, so help with battery life.</a:t>
            </a:r>
          </a:p>
          <a:p>
            <a:endParaRPr lang="en-US" dirty="0"/>
          </a:p>
          <a:p>
            <a:r>
              <a:rPr lang="en-US" dirty="0"/>
              <a:t>Downsides are that they are much less powerful, lagging well behind dedicate GPUs since they must be coresident with the CPU.</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257982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Nvidia makes the most commonly available programmable GPUs, by that I mean that AMD makes their own GPUs that are very powerful, but they don’t have the same level of adoption of programming directly on the GPU, they are more oriented to video and gaming applications.</a:t>
            </a:r>
          </a:p>
          <a:p>
            <a:endParaRPr lang="en-US" dirty="0"/>
          </a:p>
          <a:p>
            <a:r>
              <a:rPr lang="en-US" dirty="0"/>
              <a:t>Nvidia GPUs are getting better at getting more processing with less power consumption and therefor less heat.</a:t>
            </a:r>
          </a:p>
          <a:p>
            <a:endParaRPr lang="en-US" dirty="0"/>
          </a:p>
          <a:p>
            <a:r>
              <a:rPr lang="en-US" dirty="0"/>
              <a:t>Powerful laptops can be built with Nvidia cards included but they are more commonly found in desktops and servers.</a:t>
            </a:r>
          </a:p>
          <a:p>
            <a:endParaRPr lang="en-US" dirty="0"/>
          </a:p>
          <a:p>
            <a:r>
              <a:rPr lang="en-US" dirty="0"/>
              <a:t>Unfortunately you cannot get a mac with Nvidia GPU, only AMD, which is probably related to their lack of interest in OpenCL and CUDA, focusing more on their own GPU programming framework Metal.</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65918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use case for integrated GPUs is under less defined programming or heterogeneous workflows, since a GPU might or might not be used and therefor the cost of the hardware and extra power consumption is lower.</a:t>
            </a:r>
          </a:p>
          <a:p>
            <a:endParaRPr lang="en-US" dirty="0"/>
          </a:p>
          <a:p>
            <a:r>
              <a:rPr lang="en-US" dirty="0"/>
              <a:t>Dedicated GPU have become more heavily used under use cases such as cryptocurrency mining/verification, NLP (natural language programming), and computer vision.</a:t>
            </a:r>
          </a:p>
          <a:p>
            <a:endParaRPr lang="en-US" dirty="0"/>
          </a:p>
          <a:p>
            <a:r>
              <a:rPr lang="en-US" dirty="0"/>
              <a:t>In the case of NLP and computer vision, programmers are often either directly or indirectly using neural networks, since they map really well to the Nvidia hardware, performing when there are many processors doing a small amount of work.</a:t>
            </a:r>
          </a:p>
          <a:p>
            <a:endParaRPr lang="en-US" dirty="0"/>
          </a:p>
          <a:p>
            <a:r>
              <a:rPr lang="en-US" dirty="0"/>
              <a:t>If a program needs to take advantage of different types of hardware for different tasks, OpenCL is a widely used open source computing framework that is built around supporting as many hardware platforms as possible.</a:t>
            </a:r>
          </a:p>
          <a:p>
            <a:endParaRPr lang="en-US" dirty="0"/>
          </a:p>
          <a:p>
            <a:r>
              <a:rPr lang="en-US" dirty="0"/>
              <a:t>OpenCL code is in separate files or compiled into C/C++ code as text that is then sent to the hardware (compiling in place).</a:t>
            </a:r>
          </a:p>
          <a:p>
            <a:endParaRPr lang="en-US" dirty="0"/>
          </a:p>
          <a:p>
            <a:r>
              <a:rPr lang="en-US" dirty="0"/>
              <a:t>The follow-on to OpenCL is </a:t>
            </a:r>
            <a:r>
              <a:rPr lang="en-US" dirty="0" err="1"/>
              <a:t>OpenACC</a:t>
            </a:r>
            <a:r>
              <a:rPr lang="en-US" dirty="0"/>
              <a:t>, which removes the requirement to have separate code, but rather has developers use macros around sections of code that can utilize accelerators such as GPUs and Field-Programmable Gate Arrays.</a:t>
            </a:r>
          </a:p>
          <a:p>
            <a:endParaRPr lang="en-US" dirty="0"/>
          </a:p>
          <a:p>
            <a:r>
              <a:rPr lang="en-US" dirty="0"/>
              <a:t>CUDA is the most widely adopted framework and give more access to the developer throughout the </a:t>
            </a:r>
            <a:r>
              <a:rPr lang="en-US"/>
              <a:t>Nvidia hardware.</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301446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13920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20440250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ntel.com/content/www/us/en/support/articles/000057824/graphic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engadget.com/2010-01-04-intels-arrandale-and-clarkdale-cpus-get-benchmarked-for-your-en.html?guccounter=1&amp;guce_referrer=aHR0cHM6Ly93d3cuZ29vZ2xlLmNvbS8&amp;guce_referrer_sig=AQAAANIL86YxOyUbBuVvGM-PEGHJnR5aAtsxInqs1FTz9CpuHcTcP2msNLQ8azJ7cnBcaWczT87yuBdJDS3bshgdE-THv1Fh6fmVpwOhb3AgYyhPqjKbTwb8XznikqX0At94FHPobfK_p7mhJSPCuFtGZd8O4Cr5QiQnOJQIhVYBj6I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dell.com/en-us/work/shop/dell-amd-radeon-pro-w5700-workstation-graphics-card/apd/490-bfsr/graphic-video-cards?gacd=9646510-1025-5761040-266794296-0&amp;dgc=st&amp;ds_rl=1282786&amp;gclid=CjwKCAiAgJWABhArEiwAmNVTBwaXLTBQ0EjG2U-jNwy4eNsEy2iGjrHZIHbX6LRoDDQKPctNPKg9cBoCB1sQAvD_BwE&amp;gclsrc=aw.d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openacc.org/sites/default/files/inline-files/OpenACC_Programming_Guide_0.pdf" TargetMode="External"/><Relationship Id="rId4" Type="http://schemas.openxmlformats.org/officeDocument/2006/relationships/hyperlink" Target="https://www.gpumag.com/dedicated-vs-integrated-graphics-card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Overview of Integrated versus Dedicated GPUs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27A3D-0931-504A-ADFD-89EA2C47F767}"/>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Overview of NVidia versus integrated GPUs</a:t>
            </a:r>
            <a:endParaRPr lang="en-US" dirty="0">
              <a:effectLst/>
            </a:endParaRP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2800" dirty="0"/>
              <a:t>Integrated GPUs</a:t>
            </a:r>
          </a:p>
          <a:p>
            <a:r>
              <a:rPr lang="en-US" sz="2800" dirty="0"/>
              <a:t>Nvidia GPUs</a:t>
            </a:r>
          </a:p>
          <a:p>
            <a:r>
              <a:rPr lang="en-US" sz="2800" dirty="0"/>
              <a:t>Use Cases and Framework Comparison</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7A67B1-5CE3-3F4A-9DB0-24A02E154675}"/>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Integrated GPUs</a:t>
            </a:r>
            <a:endParaRPr lang="en-US" dirty="0">
              <a:effectLst/>
            </a:endParaRPr>
          </a:p>
        </p:txBody>
      </p:sp>
      <p:sp>
        <p:nvSpPr>
          <p:cNvPr id="3" name="Text Placeholder 2">
            <a:extLst>
              <a:ext uri="{FF2B5EF4-FFF2-40B4-BE49-F238E27FC236}">
                <a16:creationId xmlns:a16="http://schemas.microsoft.com/office/drawing/2014/main" id="{90708000-6631-6141-A02E-4ACD53E12CE6}"/>
              </a:ext>
            </a:extLst>
          </p:cNvPr>
          <p:cNvSpPr>
            <a:spLocks noGrp="1"/>
          </p:cNvSpPr>
          <p:nvPr>
            <p:ph type="body" sz="quarter" idx="16"/>
          </p:nvPr>
        </p:nvSpPr>
        <p:spPr>
          <a:xfrm>
            <a:off x="533919" y="1390650"/>
            <a:ext cx="8085415" cy="1260535"/>
          </a:xfrm>
        </p:spPr>
        <p:txBody>
          <a:bodyPr/>
          <a:lstStyle/>
          <a:p>
            <a:r>
              <a:rPr lang="en-US" dirty="0"/>
              <a:t>These types of GPUs allow for general purpose programing.</a:t>
            </a:r>
          </a:p>
          <a:p>
            <a:r>
              <a:rPr lang="en-US" dirty="0"/>
              <a:t>They are built into the CPU and share system memory.</a:t>
            </a:r>
          </a:p>
          <a:p>
            <a:r>
              <a:rPr lang="en-US" dirty="0"/>
              <a:t>They tend to use less power and generate less heat.</a:t>
            </a:r>
          </a:p>
          <a:p>
            <a:r>
              <a:rPr lang="en-US" dirty="0"/>
              <a:t>Common in consumer laptops, because can help with battery life.</a:t>
            </a:r>
          </a:p>
          <a:p>
            <a:endParaRPr lang="en-US" dirty="0"/>
          </a:p>
        </p:txBody>
      </p:sp>
      <p:sp>
        <p:nvSpPr>
          <p:cNvPr id="4" name="TextBox 3">
            <a:extLst>
              <a:ext uri="{FF2B5EF4-FFF2-40B4-BE49-F238E27FC236}">
                <a16:creationId xmlns:a16="http://schemas.microsoft.com/office/drawing/2014/main" id="{228053BD-7839-4141-B1E0-918171E63DFA}"/>
              </a:ext>
            </a:extLst>
          </p:cNvPr>
          <p:cNvSpPr txBox="1"/>
          <p:nvPr/>
        </p:nvSpPr>
        <p:spPr>
          <a:xfrm>
            <a:off x="6860876" y="2271623"/>
            <a:ext cx="487634" cy="369332"/>
          </a:xfrm>
          <a:prstGeom prst="rect">
            <a:avLst/>
          </a:prstGeom>
          <a:noFill/>
        </p:spPr>
        <p:txBody>
          <a:bodyPr wrap="none" rtlCol="0">
            <a:spAutoFit/>
          </a:bodyPr>
          <a:lstStyle/>
          <a:p>
            <a:r>
              <a:rPr lang="en-US" dirty="0"/>
              <a:t>[1]</a:t>
            </a:r>
          </a:p>
        </p:txBody>
      </p:sp>
      <p:pic>
        <p:nvPicPr>
          <p:cNvPr id="6" name="Picture 5" descr="Intel Core i5 CPU">
            <a:extLst>
              <a:ext uri="{FF2B5EF4-FFF2-40B4-BE49-F238E27FC236}">
                <a16:creationId xmlns:a16="http://schemas.microsoft.com/office/drawing/2014/main" id="{20BF29D2-E15A-3B48-81C6-CAFDADFD0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208" y="2699922"/>
            <a:ext cx="2007199" cy="2043528"/>
          </a:xfrm>
          <a:prstGeom prst="rect">
            <a:avLst/>
          </a:prstGeom>
        </p:spPr>
      </p:pic>
      <p:sp>
        <p:nvSpPr>
          <p:cNvPr id="7" name="TextBox 6">
            <a:extLst>
              <a:ext uri="{FF2B5EF4-FFF2-40B4-BE49-F238E27FC236}">
                <a16:creationId xmlns:a16="http://schemas.microsoft.com/office/drawing/2014/main" id="{72276B2C-0A1C-0943-B57F-A60FAB3DB2E3}"/>
              </a:ext>
            </a:extLst>
          </p:cNvPr>
          <p:cNvSpPr txBox="1"/>
          <p:nvPr/>
        </p:nvSpPr>
        <p:spPr>
          <a:xfrm>
            <a:off x="5443269" y="4109050"/>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16382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6D927D-854F-2A44-BA9C-5E27B36972EB}"/>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Nvidia GPUs</a:t>
            </a:r>
            <a:endParaRPr lang="en-US" dirty="0">
              <a:effectLst/>
            </a:endParaRPr>
          </a:p>
        </p:txBody>
      </p:sp>
      <p:sp>
        <p:nvSpPr>
          <p:cNvPr id="3" name="Text Placeholder 2">
            <a:extLst>
              <a:ext uri="{FF2B5EF4-FFF2-40B4-BE49-F238E27FC236}">
                <a16:creationId xmlns:a16="http://schemas.microsoft.com/office/drawing/2014/main" id="{90708000-6631-6141-A02E-4ACD53E12CE6}"/>
              </a:ext>
            </a:extLst>
          </p:cNvPr>
          <p:cNvSpPr>
            <a:spLocks noGrp="1"/>
          </p:cNvSpPr>
          <p:nvPr>
            <p:ph type="body" sz="quarter" idx="16"/>
          </p:nvPr>
        </p:nvSpPr>
        <p:spPr>
          <a:xfrm>
            <a:off x="533919" y="1390650"/>
            <a:ext cx="8085415" cy="1260535"/>
          </a:xfrm>
        </p:spPr>
        <p:txBody>
          <a:bodyPr/>
          <a:lstStyle/>
          <a:p>
            <a:r>
              <a:rPr lang="en-US" dirty="0"/>
              <a:t>These devices are specific vendor’s (Nvidia) implementation of dedicated GPUs.</a:t>
            </a:r>
          </a:p>
          <a:p>
            <a:r>
              <a:rPr lang="en-US" dirty="0"/>
              <a:t>Other vendors produce dedicated GPUs, including AMD.</a:t>
            </a:r>
          </a:p>
          <a:p>
            <a:r>
              <a:rPr lang="en-US" dirty="0"/>
              <a:t>They are separate from the CPU and do not share memory.</a:t>
            </a:r>
          </a:p>
          <a:p>
            <a:r>
              <a:rPr lang="en-US" dirty="0"/>
              <a:t>They use more power and generated more heat.</a:t>
            </a:r>
          </a:p>
          <a:p>
            <a:r>
              <a:rPr lang="en-US" dirty="0"/>
              <a:t>They are more commonly used in desktops.</a:t>
            </a:r>
          </a:p>
          <a:p>
            <a:r>
              <a:rPr lang="en-US" dirty="0"/>
              <a:t>Nvidia has a separated programming framework to take more specific control of GPU hardware.</a:t>
            </a:r>
          </a:p>
        </p:txBody>
      </p:sp>
      <p:sp>
        <p:nvSpPr>
          <p:cNvPr id="9" name="TextBox 8">
            <a:extLst>
              <a:ext uri="{FF2B5EF4-FFF2-40B4-BE49-F238E27FC236}">
                <a16:creationId xmlns:a16="http://schemas.microsoft.com/office/drawing/2014/main" id="{5E1BE047-87F1-D642-909A-469A3F99951F}"/>
              </a:ext>
            </a:extLst>
          </p:cNvPr>
          <p:cNvSpPr txBox="1"/>
          <p:nvPr/>
        </p:nvSpPr>
        <p:spPr>
          <a:xfrm>
            <a:off x="8272733" y="3200401"/>
            <a:ext cx="487634" cy="369332"/>
          </a:xfrm>
          <a:prstGeom prst="rect">
            <a:avLst/>
          </a:prstGeom>
          <a:noFill/>
        </p:spPr>
        <p:txBody>
          <a:bodyPr wrap="none" rtlCol="0">
            <a:spAutoFit/>
          </a:bodyPr>
          <a:lstStyle/>
          <a:p>
            <a:r>
              <a:rPr lang="en-US" dirty="0"/>
              <a:t>[1]</a:t>
            </a:r>
          </a:p>
        </p:txBody>
      </p:sp>
      <p:pic>
        <p:nvPicPr>
          <p:cNvPr id="8" name="Picture 7" descr="AMD Radeon Pro Dedicated GPU Csrd">
            <a:extLst>
              <a:ext uri="{FF2B5EF4-FFF2-40B4-BE49-F238E27FC236}">
                <a16:creationId xmlns:a16="http://schemas.microsoft.com/office/drawing/2014/main" id="{E45646F7-8899-1341-B9A6-4230A6328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063" y="3258988"/>
            <a:ext cx="1582228" cy="1582228"/>
          </a:xfrm>
          <a:prstGeom prst="rect">
            <a:avLst/>
          </a:prstGeom>
        </p:spPr>
      </p:pic>
      <p:sp>
        <p:nvSpPr>
          <p:cNvPr id="4" name="TextBox 3">
            <a:extLst>
              <a:ext uri="{FF2B5EF4-FFF2-40B4-BE49-F238E27FC236}">
                <a16:creationId xmlns:a16="http://schemas.microsoft.com/office/drawing/2014/main" id="{228053BD-7839-4141-B1E0-918171E63DFA}"/>
              </a:ext>
            </a:extLst>
          </p:cNvPr>
          <p:cNvSpPr txBox="1"/>
          <p:nvPr/>
        </p:nvSpPr>
        <p:spPr>
          <a:xfrm>
            <a:off x="3237781" y="4278702"/>
            <a:ext cx="487634" cy="369332"/>
          </a:xfrm>
          <a:prstGeom prst="rect">
            <a:avLst/>
          </a:prstGeom>
          <a:noFill/>
        </p:spPr>
        <p:txBody>
          <a:bodyPr wrap="none" rtlCol="0">
            <a:spAutoFit/>
          </a:bodyPr>
          <a:lstStyle/>
          <a:p>
            <a:r>
              <a:rPr lang="en-US" dirty="0"/>
              <a:t>[3]</a:t>
            </a:r>
          </a:p>
        </p:txBody>
      </p:sp>
      <p:pic>
        <p:nvPicPr>
          <p:cNvPr id="11" name="Picture 10" descr="NVidia TTX 2070 Dedicated GPU Csrd">
            <a:extLst>
              <a:ext uri="{FF2B5EF4-FFF2-40B4-BE49-F238E27FC236}">
                <a16:creationId xmlns:a16="http://schemas.microsoft.com/office/drawing/2014/main" id="{30B450F1-A881-C24C-A6D5-6EAC7F33C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3308014"/>
            <a:ext cx="1943819" cy="1435436"/>
          </a:xfrm>
          <a:prstGeom prst="rect">
            <a:avLst/>
          </a:prstGeom>
        </p:spPr>
      </p:pic>
      <p:sp>
        <p:nvSpPr>
          <p:cNvPr id="12" name="TextBox 11">
            <a:extLst>
              <a:ext uri="{FF2B5EF4-FFF2-40B4-BE49-F238E27FC236}">
                <a16:creationId xmlns:a16="http://schemas.microsoft.com/office/drawing/2014/main" id="{A6E4B149-8CCF-5C43-B6C4-9E9373BC77AA}"/>
              </a:ext>
            </a:extLst>
          </p:cNvPr>
          <p:cNvSpPr txBox="1"/>
          <p:nvPr/>
        </p:nvSpPr>
        <p:spPr>
          <a:xfrm>
            <a:off x="6006860" y="4316084"/>
            <a:ext cx="487634"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70224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F28186-E637-924C-943F-E18B7811835A}"/>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28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Use Cases and Framework Comparison</a:t>
            </a:r>
            <a:endParaRPr lang="en-US" dirty="0">
              <a:effectLst/>
            </a:endParaRPr>
          </a:p>
        </p:txBody>
      </p:sp>
      <p:sp>
        <p:nvSpPr>
          <p:cNvPr id="3" name="Text Placeholder 2">
            <a:extLst>
              <a:ext uri="{FF2B5EF4-FFF2-40B4-BE49-F238E27FC236}">
                <a16:creationId xmlns:a16="http://schemas.microsoft.com/office/drawing/2014/main" id="{90708000-6631-6141-A02E-4ACD53E12CE6}"/>
              </a:ext>
            </a:extLst>
          </p:cNvPr>
          <p:cNvSpPr>
            <a:spLocks noGrp="1"/>
          </p:cNvSpPr>
          <p:nvPr>
            <p:ph type="body" sz="quarter" idx="16"/>
          </p:nvPr>
        </p:nvSpPr>
        <p:spPr>
          <a:xfrm>
            <a:off x="533919" y="1390650"/>
            <a:ext cx="8085415" cy="1260535"/>
          </a:xfrm>
        </p:spPr>
        <p:txBody>
          <a:bodyPr/>
          <a:lstStyle/>
          <a:p>
            <a:r>
              <a:rPr lang="en-US" dirty="0"/>
              <a:t>Integrated GPUs can be very useful in general situations, where the target hardware may vary.</a:t>
            </a:r>
          </a:p>
          <a:p>
            <a:r>
              <a:rPr lang="en-US" dirty="0"/>
              <a:t>Dedicated GPUs are used for more powerful workflows, such natural language processing, computer vision, and other machine learning techniques.</a:t>
            </a:r>
          </a:p>
          <a:p>
            <a:r>
              <a:rPr lang="en-US" dirty="0"/>
              <a:t>OpenCL is one of the most common open source heterogenous computing platforms with support for most CPU and GPU hardware.</a:t>
            </a:r>
          </a:p>
          <a:p>
            <a:r>
              <a:rPr lang="en-US" dirty="0" err="1"/>
              <a:t>OpenACC</a:t>
            </a:r>
            <a:r>
              <a:rPr lang="en-US" dirty="0"/>
              <a:t> is newer framework for making it easier to use numerous types of accelerators, including CPUs and GPUs. It aims to use pragma to make accelerating software require less code.</a:t>
            </a:r>
          </a:p>
          <a:p>
            <a:r>
              <a:rPr lang="en-US" dirty="0"/>
              <a:t>CUDA is the leading framework for developing code that executes on Nvidia GPUs. It controls both high and low-level access to processing and memory capabilities.</a:t>
            </a:r>
          </a:p>
        </p:txBody>
      </p:sp>
      <p:sp>
        <p:nvSpPr>
          <p:cNvPr id="9" name="TextBox 8">
            <a:extLst>
              <a:ext uri="{FF2B5EF4-FFF2-40B4-BE49-F238E27FC236}">
                <a16:creationId xmlns:a16="http://schemas.microsoft.com/office/drawing/2014/main" id="{5E1BE047-87F1-D642-909A-469A3F99951F}"/>
              </a:ext>
            </a:extLst>
          </p:cNvPr>
          <p:cNvSpPr txBox="1"/>
          <p:nvPr/>
        </p:nvSpPr>
        <p:spPr>
          <a:xfrm>
            <a:off x="8353246" y="2968372"/>
            <a:ext cx="487634"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482702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AB9BA0-B0BA-234D-9CB8-36915F861245}"/>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endParaRPr lang="en-US" dirty="0">
              <a:effectLst/>
            </a:endParaRP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a:t>
            </a:r>
            <a:r>
              <a:rPr lang="en-US" dirty="0" err="1"/>
              <a:t>intel.com</a:t>
            </a:r>
            <a:r>
              <a:rPr lang="en-US" dirty="0"/>
              <a:t> 2020. </a:t>
            </a:r>
            <a:r>
              <a:rPr lang="en-US" dirty="0" err="1"/>
              <a:t>intel.com</a:t>
            </a:r>
            <a:r>
              <a:rPr lang="en-US" dirty="0"/>
              <a:t> What Is the Difference Between Integrated Graphics and Discrete Graphics?.</a:t>
            </a:r>
            <a:r>
              <a:rPr lang="en-US" i="1" dirty="0"/>
              <a:t> </a:t>
            </a:r>
            <a:r>
              <a:rPr lang="en-US" dirty="0"/>
              <a:t>Retrieved from </a:t>
            </a:r>
            <a:r>
              <a:rPr lang="en-US" dirty="0">
                <a:hlinkClick r:id="rId3"/>
              </a:rPr>
              <a:t>https://www.intel.com/content/www/us/en/support/articles/000057824/graphics.html</a:t>
            </a:r>
            <a:endParaRPr lang="en-US" dirty="0"/>
          </a:p>
          <a:p>
            <a:r>
              <a:rPr lang="en-US" dirty="0"/>
              <a:t>[2] </a:t>
            </a:r>
            <a:r>
              <a:rPr lang="en-US" dirty="0" err="1"/>
              <a:t>engadget.com</a:t>
            </a:r>
            <a:r>
              <a:rPr lang="en-US" dirty="0"/>
              <a:t> 2010. </a:t>
            </a:r>
            <a:r>
              <a:rPr lang="en-US" dirty="0" err="1"/>
              <a:t>engadget.com</a:t>
            </a:r>
            <a:r>
              <a:rPr lang="en-US" dirty="0"/>
              <a:t> </a:t>
            </a:r>
            <a:r>
              <a:rPr lang="en-US" i="1" dirty="0"/>
              <a:t>Intel's </a:t>
            </a:r>
            <a:r>
              <a:rPr lang="en-US" i="1" dirty="0" err="1"/>
              <a:t>Arrandale</a:t>
            </a:r>
            <a:r>
              <a:rPr lang="en-US" i="1" dirty="0"/>
              <a:t> and Clarkdale CPUs get benchmarked for your enjoyment</a:t>
            </a:r>
            <a:r>
              <a:rPr lang="en-US" dirty="0"/>
              <a:t>.</a:t>
            </a:r>
            <a:r>
              <a:rPr lang="en-US" i="1" dirty="0"/>
              <a:t> </a:t>
            </a:r>
            <a:r>
              <a:rPr lang="en-US" dirty="0"/>
              <a:t>Retrieved from </a:t>
            </a:r>
            <a:r>
              <a:rPr lang="en-US" dirty="0">
                <a:hlinkClick r:id="rId4"/>
              </a:rPr>
              <a:t>https://www.engadget.com/2010-01-04-intels-arrandale-and-clarkdale-cpus-get-benchmarked-for-your-en.html?guccounter=1&amp;guce_referrer=aHR0cHM6Ly93d3cuZ29vZ2xlLmNvbS8&amp;guce_referrer_sig=AQAAANIL86YxOyUbBuVvGM-PEGHJnR5aAtsxInqs1FTz9CpuHcTcP2msNLQ8azJ7cnBcaWczT87yuBdJDS3bshgdE-THv1Fh6fmVpwOhb3AgYyhPqjKbTwb8XznikqX0At94FHPobfK_p7mhJSPCuFtGZd8O4Cr5QiQnOJQIhVYBj6Is</a:t>
            </a:r>
            <a:endParaRPr lang="en-US" dirty="0"/>
          </a:p>
        </p:txBody>
      </p:sp>
    </p:spTree>
    <p:extLst>
      <p:ext uri="{BB962C8B-B14F-4D97-AF65-F5344CB8AC3E}">
        <p14:creationId xmlns:p14="http://schemas.microsoft.com/office/powerpoint/2010/main" val="413464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82C65-5778-614D-997D-D3F133CCA882}"/>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 continued</a:t>
            </a:r>
            <a:endParaRPr lang="en-US" dirty="0">
              <a:effectLst/>
            </a:endParaRP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[3] </a:t>
            </a:r>
            <a:r>
              <a:rPr lang="en-US" dirty="0" err="1"/>
              <a:t>dell.com</a:t>
            </a:r>
            <a:r>
              <a:rPr lang="en-US" dirty="0"/>
              <a:t> 2020. </a:t>
            </a:r>
            <a:r>
              <a:rPr lang="en-US" dirty="0" err="1"/>
              <a:t>dell.com</a:t>
            </a:r>
            <a:r>
              <a:rPr lang="en-US" dirty="0"/>
              <a:t> </a:t>
            </a:r>
            <a:r>
              <a:rPr lang="en-US" i="1" dirty="0"/>
              <a:t>Dell AMD Radeon Pro W5700 workstation graphics card</a:t>
            </a:r>
            <a:r>
              <a:rPr lang="en-US" dirty="0"/>
              <a:t>.</a:t>
            </a:r>
            <a:r>
              <a:rPr lang="en-US" i="1" dirty="0"/>
              <a:t> </a:t>
            </a:r>
            <a:r>
              <a:rPr lang="en-US" dirty="0"/>
              <a:t>Retrieved from </a:t>
            </a:r>
            <a:r>
              <a:rPr lang="en-US" dirty="0">
                <a:hlinkClick r:id="rId3"/>
              </a:rPr>
              <a:t>https://www.dell.com/en-us/work/shop/dell-amd-radeon-pro-w5700-workstation-graphics-card/apd/490-bfsr/graphic-video-cards?gacd=9646510-1025-5761040-266794296-0&amp;dgc=st&amp;ds_rl=1282786&amp;gclid=CjwKCAiAgJWABhArEiwAmNVTBwaXLTBQ0EjG2U-jNwy4eNsEy2iGjrHZIHbX6LRoDDQKPctNPKg9cBoCB1sQAvD_BwE&amp;gclsrc=aw.ds</a:t>
            </a:r>
            <a:endParaRPr lang="en-US" dirty="0"/>
          </a:p>
          <a:p>
            <a:r>
              <a:rPr lang="en-US" dirty="0"/>
              <a:t>[4] </a:t>
            </a:r>
            <a:r>
              <a:rPr lang="en-US" dirty="0" err="1"/>
              <a:t>gpumag.com</a:t>
            </a:r>
            <a:r>
              <a:rPr lang="en-US" dirty="0"/>
              <a:t> 2010. </a:t>
            </a:r>
            <a:r>
              <a:rPr lang="en-US" dirty="0" err="1"/>
              <a:t>gpumag.com</a:t>
            </a:r>
            <a:r>
              <a:rPr lang="en-US" dirty="0"/>
              <a:t> </a:t>
            </a:r>
            <a:r>
              <a:rPr lang="en-US" i="1" dirty="0"/>
              <a:t>Dedicated vs. Integrated Graphics Cards – Which Is Best For You?</a:t>
            </a:r>
            <a:r>
              <a:rPr lang="en-US" dirty="0"/>
              <a:t>.</a:t>
            </a:r>
            <a:r>
              <a:rPr lang="en-US" i="1" dirty="0"/>
              <a:t> </a:t>
            </a:r>
            <a:r>
              <a:rPr lang="en-US" dirty="0"/>
              <a:t>Retrieved from </a:t>
            </a:r>
            <a:r>
              <a:rPr lang="en-US" dirty="0">
                <a:hlinkClick r:id="rId4"/>
              </a:rPr>
              <a:t>https://www.gpumag.com/dedicated-vs-integrated-graphics-cards/</a:t>
            </a:r>
            <a:endParaRPr lang="en-US" dirty="0"/>
          </a:p>
          <a:p>
            <a:r>
              <a:rPr lang="en-US" dirty="0"/>
              <a:t>[5] </a:t>
            </a:r>
            <a:r>
              <a:rPr lang="en-US" dirty="0" err="1"/>
              <a:t>openacc.org</a:t>
            </a:r>
            <a:r>
              <a:rPr lang="en-US" dirty="0"/>
              <a:t> 2020. </a:t>
            </a:r>
            <a:r>
              <a:rPr lang="en-US" dirty="0" err="1"/>
              <a:t>openacc.org</a:t>
            </a:r>
            <a:r>
              <a:rPr lang="en-US" dirty="0"/>
              <a:t> </a:t>
            </a:r>
            <a:r>
              <a:rPr lang="en-US" i="1" dirty="0" err="1"/>
              <a:t>OpenACC</a:t>
            </a:r>
            <a:r>
              <a:rPr lang="en-US" i="1" dirty="0"/>
              <a:t> Programming and Best Practices Guide</a:t>
            </a:r>
            <a:r>
              <a:rPr lang="en-US" dirty="0"/>
              <a:t>.</a:t>
            </a:r>
            <a:r>
              <a:rPr lang="en-US" i="1" dirty="0"/>
              <a:t> </a:t>
            </a:r>
            <a:r>
              <a:rPr lang="en-US" dirty="0"/>
              <a:t>Retrieved from </a:t>
            </a:r>
            <a:r>
              <a:rPr lang="en-US" dirty="0">
                <a:hlinkClick r:id="rId5"/>
              </a:rPr>
              <a:t>https://www.openacc.org/sites/default/files/inline-files/OpenACC_Programming_Guide_0.pdf</a:t>
            </a:r>
            <a:endParaRPr lang="en-US" dirty="0"/>
          </a:p>
        </p:txBody>
      </p:sp>
    </p:spTree>
    <p:extLst>
      <p:ext uri="{BB962C8B-B14F-4D97-AF65-F5344CB8AC3E}">
        <p14:creationId xmlns:p14="http://schemas.microsoft.com/office/powerpoint/2010/main" val="311410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4CB5DC-8BC4-4337-88A1-58C41D257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schemas.microsoft.com/office/infopath/2007/PartnerControls"/>
    <ds:schemaRef ds:uri="http://purl.org/dc/elements/1.1/"/>
    <ds:schemaRef ds:uri="http://schemas.microsoft.com/office/2006/documentManagement/types"/>
    <ds:schemaRef ds:uri="http://www.w3.org/XML/1998/namespace"/>
    <ds:schemaRef ds:uri="http://purl.org/dc/terms/"/>
    <ds:schemaRef ds:uri="http://schemas.openxmlformats.org/package/2006/metadata/core-properties"/>
    <ds:schemaRef ds:uri="fc700d6a-14c8-4431-87f0-1eb34fcb9ecc"/>
    <ds:schemaRef ds:uri="051abd47-9546-4a61-92e9-da62ec2358b6"/>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2115</TotalTime>
  <Words>1103</Words>
  <Application>Microsoft Macintosh PowerPoint</Application>
  <PresentationFormat>On-screen Show (16:9)</PresentationFormat>
  <Paragraphs>79</Paragraphs>
  <Slides>8</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vt:i4>
      </vt:variant>
    </vt:vector>
  </HeadingPairs>
  <TitlesOfParts>
    <vt:vector size="19"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Overview of NVidia versus integrated GPUs</vt:lpstr>
      <vt:lpstr>Integrated GPUs</vt:lpstr>
      <vt:lpstr>Nvidia GPUs</vt:lpstr>
      <vt:lpstr>Use Cases and Framework Comparison</vt:lpstr>
      <vt:lpstr>Bibliography</vt:lpstr>
      <vt:lpstr>Bibliography continued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47</cp:revision>
  <dcterms:created xsi:type="dcterms:W3CDTF">2020-12-13T16:54:15Z</dcterms:created>
  <dcterms:modified xsi:type="dcterms:W3CDTF">2021-04-17T23:20:34Z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